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8" r:id="rId3"/>
    <p:sldId id="262" r:id="rId4"/>
    <p:sldId id="286" r:id="rId5"/>
    <p:sldId id="284" r:id="rId6"/>
    <p:sldId id="264" r:id="rId7"/>
    <p:sldId id="265" r:id="rId8"/>
    <p:sldId id="269" r:id="rId9"/>
    <p:sldId id="272" r:id="rId10"/>
    <p:sldId id="270" r:id="rId11"/>
    <p:sldId id="273" r:id="rId12"/>
    <p:sldId id="282" r:id="rId13"/>
    <p:sldId id="266" r:id="rId14"/>
    <p:sldId id="279" r:id="rId15"/>
    <p:sldId id="278" r:id="rId16"/>
    <p:sldId id="275" r:id="rId17"/>
    <p:sldId id="267" r:id="rId18"/>
    <p:sldId id="276" r:id="rId19"/>
    <p:sldId id="285" r:id="rId20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BE9F9749-2496-4ABB-9A98-77A162D360E9}" type="datetimeFigureOut">
              <a:rPr lang="en-US" smtClean="0"/>
              <a:t>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4F773E2-11DC-4123-A833-94336EE19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89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207BF9C-204B-4185-80B2-5300CD1C5B68}" type="datetimeFigureOut">
              <a:rPr lang="en-US" smtClean="0"/>
              <a:pPr/>
              <a:t>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F4D5B35F-B433-400F-97C5-543F0F4BED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3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5283" indent="-29049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61974" indent="-2323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26763" indent="-2323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1553" indent="-23239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572FA5E-27B7-4772-A8B7-98F53A0A3EEB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6491EB8E-A82D-405D-AB08-CB75B205E890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EA3D4E3B-BA20-48C8-A239-E613A47DBD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E63F0C-42BD-4AB0-BE68-28E46AB9143C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DB6F8-3413-4941-96DD-A44646AF49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EA83F4-3ED1-4453-BA4F-2813AE0AABF1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BDD3F-381A-48BB-A854-B77E2EB348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CB675196-0288-4AE9-AA41-AD3F9613454C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34065536-7A3C-4464-BD46-5030ED5FEA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CF59063D-727C-4D8D-84DE-8F2961ACB19E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34CF2BFD-D22A-4D17-80CB-A3FA854EC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65F59D-6CA2-41A2-9369-1C0D7C803483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9CD04-E0AA-469C-A86A-586822BE3E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9DDA36-259E-4F3F-A94D-3B98543AAF5D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116B1-58D3-4928-81F4-5DCE94A016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465B627F-210A-454D-8C29-CE317DFAC36E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A36A2E5-F254-46D8-B9A8-4FEDBD8FBA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6B3293-7463-4246-9D2D-55D9A4672460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7A2AB-22CE-4DC3-9D04-E4FFEA31F9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DC98F30-5ED5-48E8-923E-DF7A822F5350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AEE41085-69BA-4CBA-BE22-38886C7547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E4BA126-3512-477B-BF1F-238E9F78D5E0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6F1BA7CE-1937-4FA1-AA41-28D585BBD9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35DC449-413E-4A99-AF35-96E99F90A62A}" type="datetimeFigureOut">
              <a:rPr lang="en-US" smtClean="0"/>
              <a:pPr>
                <a:defRPr/>
              </a:pPr>
              <a:t>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D0A510-57D1-4C99-A1E0-5072F5EE8C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EQMeP9GG6M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Who created the first model of DNA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Agenda for Tuesday Dec 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Quiz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DNA Replication 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r>
              <a:rPr lang="en-US" dirty="0" smtClean="0"/>
              <a:t>Lagging Strand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229600" cy="1600200"/>
          </a:xfrm>
        </p:spPr>
        <p:txBody>
          <a:bodyPr/>
          <a:lstStyle/>
          <a:p>
            <a:r>
              <a:rPr lang="en-US" dirty="0" smtClean="0"/>
              <a:t>Replicated away from replication fork</a:t>
            </a:r>
          </a:p>
          <a:p>
            <a:r>
              <a:rPr lang="en-US" dirty="0" smtClean="0"/>
              <a:t>Create segments - Okazaki Fragment</a:t>
            </a:r>
          </a:p>
          <a:p>
            <a:r>
              <a:rPr lang="en-US" dirty="0" smtClean="0"/>
              <a:t>Fragments are later connected</a:t>
            </a:r>
          </a:p>
        </p:txBody>
      </p:sp>
      <p:pic>
        <p:nvPicPr>
          <p:cNvPr id="14340" name="Picture 2" descr="DNA Pol I - exonuclease"/>
          <p:cNvPicPr>
            <a:picLocks noChangeAspect="1" noChangeArrowheads="1"/>
          </p:cNvPicPr>
          <p:nvPr/>
        </p:nvPicPr>
        <p:blipFill>
          <a:blip r:embed="rId2" cstate="print"/>
          <a:srcRect l="1965" t="9965" b="19297"/>
          <a:stretch>
            <a:fillRect/>
          </a:stretch>
        </p:blipFill>
        <p:spPr bwMode="auto">
          <a:xfrm>
            <a:off x="1219200" y="2895600"/>
            <a:ext cx="4267200" cy="307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http://www.contexo.info/DNA_Basics/images/RepFor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3121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5814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atin typeface="Comic Sans MS" pitchFamily="66" charset="0"/>
              </a:rPr>
              <a:t>What would be the complementary DNA strand for the following DNA sequence?</a:t>
            </a:r>
          </a:p>
          <a:p>
            <a:pPr eaLnBrk="1" hangingPunct="1">
              <a:buFontTx/>
              <a:buNone/>
              <a:defRPr/>
            </a:pPr>
            <a:endParaRPr lang="en-US" sz="3600" b="1" dirty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36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DNA 5’-CGTATG-3</a:t>
            </a:r>
            <a:r>
              <a:rPr lang="en-US" sz="36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’</a:t>
            </a:r>
            <a:endParaRPr lang="en-US" sz="3600" b="1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5200" y="4572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Template will be the leading strand?</a:t>
            </a:r>
          </a:p>
          <a:p>
            <a:r>
              <a:rPr lang="en-US" dirty="0" smtClean="0"/>
              <a:t>Lagging strand?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600200" y="495628"/>
            <a:ext cx="0" cy="685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143000" y="1181428"/>
            <a:ext cx="457200" cy="1371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5000" y="491739"/>
            <a:ext cx="0" cy="685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05000" y="1177539"/>
            <a:ext cx="609600" cy="1371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80032" y="40975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3’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905000" y="41103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22832" y="218369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’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514600" y="218369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5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/>
          <a:lstStyle/>
          <a:p>
            <a:pPr eaLnBrk="1" hangingPunct="1"/>
            <a:r>
              <a:rPr lang="en-US" dirty="0" smtClean="0"/>
              <a:t>Joining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610600" cy="2209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DNA polymerase </a:t>
            </a:r>
            <a:r>
              <a:rPr lang="en-US" dirty="0" smtClean="0"/>
              <a:t>removes RNA primer and fills with DNA nucleotide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DNA </a:t>
            </a:r>
            <a:r>
              <a:rPr lang="en-US" dirty="0" err="1" smtClean="0">
                <a:solidFill>
                  <a:srgbClr val="FF0000"/>
                </a:solidFill>
              </a:rPr>
              <a:t>Ligase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smtClean="0"/>
              <a:t>links two sections of DNA together</a:t>
            </a:r>
          </a:p>
        </p:txBody>
      </p:sp>
      <p:pic>
        <p:nvPicPr>
          <p:cNvPr id="4" name="Picture 2" descr="Termination: Last step of DNA Replication"/>
          <p:cNvPicPr>
            <a:picLocks noChangeAspect="1" noChangeArrowheads="1"/>
          </p:cNvPicPr>
          <p:nvPr/>
        </p:nvPicPr>
        <p:blipFill>
          <a:blip r:embed="rId2" cstate="print"/>
          <a:srcRect l="2469" t="10311" r="3704" b="4860"/>
          <a:stretch>
            <a:fillRect/>
          </a:stretch>
        </p:blipFill>
        <p:spPr bwMode="auto">
          <a:xfrm>
            <a:off x="2209800" y="3276600"/>
            <a:ext cx="4648200" cy="318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Replication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DNA Helicase unzips DNA</a:t>
            </a:r>
          </a:p>
          <a:p>
            <a:r>
              <a:rPr lang="en-US" dirty="0" smtClean="0"/>
              <a:t>RNA Primers bind to DNA strands</a:t>
            </a:r>
          </a:p>
          <a:p>
            <a:r>
              <a:rPr lang="en-US" dirty="0" smtClean="0"/>
              <a:t>DNA Polymerase adds nucleotides to DNA</a:t>
            </a:r>
          </a:p>
          <a:p>
            <a:pPr lvl="1"/>
            <a:r>
              <a:rPr lang="en-US" dirty="0" smtClean="0"/>
              <a:t>Leading – continuous adding of bases</a:t>
            </a:r>
          </a:p>
          <a:p>
            <a:pPr lvl="1"/>
            <a:r>
              <a:rPr lang="en-US" dirty="0" smtClean="0"/>
              <a:t>Lagging – Okazaki fragments</a:t>
            </a:r>
          </a:p>
          <a:p>
            <a:r>
              <a:rPr lang="en-US" dirty="0" smtClean="0"/>
              <a:t>DNA Ligase fills in gaps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914400" y="2514600"/>
            <a:ext cx="6858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www.youtube.com/watch?v=TEQMeP9GG6M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133600" y="838200"/>
            <a:ext cx="452559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SWEET VID!!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Prokaryote vs. Eukaryote</a:t>
            </a:r>
          </a:p>
        </p:txBody>
      </p:sp>
      <p:sp>
        <p:nvSpPr>
          <p:cNvPr id="1843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Prokaryotes</a:t>
            </a:r>
          </a:p>
          <a:p>
            <a:r>
              <a:rPr lang="en-US" smtClean="0"/>
              <a:t>1 origin</a:t>
            </a:r>
          </a:p>
        </p:txBody>
      </p:sp>
      <p:sp>
        <p:nvSpPr>
          <p:cNvPr id="1843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Eukaryote</a:t>
            </a:r>
          </a:p>
          <a:p>
            <a:r>
              <a:rPr lang="en-US" smtClean="0"/>
              <a:t>Many origins</a:t>
            </a:r>
          </a:p>
        </p:txBody>
      </p:sp>
      <p:pic>
        <p:nvPicPr>
          <p:cNvPr id="1843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048000"/>
            <a:ext cx="65532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77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Questions: </a:t>
            </a:r>
            <a:br>
              <a:rPr lang="en-US" dirty="0" smtClean="0"/>
            </a:br>
            <a:r>
              <a:rPr lang="en-US" dirty="0" smtClean="0"/>
              <a:t>put on a separate sheet of paper.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458200" cy="43434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1. Replicate this strand of DNA:</a:t>
            </a:r>
            <a:br>
              <a:rPr lang="en-US" dirty="0" smtClean="0"/>
            </a:br>
            <a:r>
              <a:rPr lang="en-US" dirty="0" smtClean="0"/>
              <a:t>	ATGCAGTCGATG</a:t>
            </a:r>
          </a:p>
          <a:p>
            <a:pPr marL="514350" indent="-514350">
              <a:buNone/>
              <a:defRPr/>
            </a:pPr>
            <a:r>
              <a:rPr lang="en-US" dirty="0" smtClean="0"/>
              <a:t>		TACGTCAGCTAC</a:t>
            </a:r>
          </a:p>
          <a:p>
            <a:pPr marL="514350" indent="-514350">
              <a:buNone/>
              <a:defRPr/>
            </a:pPr>
            <a:endParaRPr lang="en-US" dirty="0"/>
          </a:p>
          <a:p>
            <a:pPr marL="514350" indent="-514350">
              <a:buNone/>
              <a:defRPr/>
            </a:pPr>
            <a:r>
              <a:rPr lang="en-US" dirty="0" smtClean="0"/>
              <a:t>2. If a DNA strand were to replicate, would they be the same or different? Why? </a:t>
            </a:r>
          </a:p>
          <a:p>
            <a:pPr marL="0" indent="0" eaLnBrk="1" hangingPunct="1">
              <a:buNone/>
              <a:defRPr/>
            </a:pP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3. How does the structure of a DNA molecule help account for the great variety of life that exists on earth?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naturalantiaging101.com/images/DNA_replication_for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0"/>
            <a:ext cx="845343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 the following enzymes do: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helicase, polymerase, ligase.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106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Agenda for </a:t>
            </a:r>
            <a:r>
              <a:rPr lang="en-US" smtClean="0"/>
              <a:t>Wednesday December 10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Finish replication (go over questions)</a:t>
            </a:r>
          </a:p>
          <a:p>
            <a:pPr marL="457200" indent="-457200">
              <a:buAutoNum type="arabicPeriod"/>
            </a:pPr>
            <a:r>
              <a:rPr lang="en-US" dirty="0" smtClean="0"/>
              <a:t>Transcription</a:t>
            </a:r>
          </a:p>
          <a:p>
            <a:pPr marL="457200" indent="-457200">
              <a:buAutoNum type="arabicPeriod"/>
            </a:pPr>
            <a:r>
              <a:rPr lang="en-US" dirty="0" smtClean="0"/>
              <a:t>Translation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Central Dogma</a:t>
            </a:r>
          </a:p>
        </p:txBody>
      </p:sp>
      <p:pic>
        <p:nvPicPr>
          <p:cNvPr id="3075" name="Picture 2" descr="Diagram of Central Dogma"/>
          <p:cNvPicPr>
            <a:picLocks noChangeAspect="1" noChangeArrowheads="1"/>
          </p:cNvPicPr>
          <p:nvPr/>
        </p:nvPicPr>
        <p:blipFill>
          <a:blip r:embed="rId2" cstate="print"/>
          <a:srcRect r="6095"/>
          <a:stretch>
            <a:fillRect/>
          </a:stretch>
        </p:blipFill>
        <p:spPr bwMode="auto">
          <a:xfrm>
            <a:off x="457200" y="2667000"/>
            <a:ext cx="79248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581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Semiconservative Replication</a:t>
            </a:r>
          </a:p>
        </p:txBody>
      </p:sp>
      <p:pic>
        <p:nvPicPr>
          <p:cNvPr id="4" name="Picture 4" descr="6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0" y="152400"/>
            <a:ext cx="4038600" cy="6553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Replication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DNA Helicase unzips DNA</a:t>
            </a:r>
          </a:p>
          <a:p>
            <a:r>
              <a:rPr lang="en-US" dirty="0" smtClean="0"/>
              <a:t>RNA Primers bind to DNA strands</a:t>
            </a:r>
          </a:p>
          <a:p>
            <a:r>
              <a:rPr lang="en-US" dirty="0" smtClean="0"/>
              <a:t>DNA Polymerase adds nucleotides to DNA</a:t>
            </a:r>
          </a:p>
          <a:p>
            <a:pPr lvl="1"/>
            <a:r>
              <a:rPr lang="en-US" dirty="0" smtClean="0"/>
              <a:t>Leading – continuous adding of bases</a:t>
            </a:r>
          </a:p>
          <a:p>
            <a:pPr lvl="1"/>
            <a:r>
              <a:rPr lang="en-US" dirty="0" smtClean="0"/>
              <a:t>Lagging – Okazaki fragments</a:t>
            </a:r>
          </a:p>
          <a:p>
            <a:r>
              <a:rPr lang="en-US" dirty="0" smtClean="0"/>
              <a:t>DNA Ligase fills in gaps</a:t>
            </a:r>
          </a:p>
        </p:txBody>
      </p:sp>
    </p:spTree>
    <p:extLst>
      <p:ext uri="{BB962C8B-B14F-4D97-AF65-F5344CB8AC3E}">
        <p14:creationId xmlns:p14="http://schemas.microsoft.com/office/powerpoint/2010/main" val="421409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18242B-92F4-46BD-8301-3443BA530010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457200"/>
            <a:ext cx="7619999" cy="533400"/>
          </a:xfrm>
        </p:spPr>
        <p:txBody>
          <a:bodyPr lIns="90488" tIns="44450" rIns="90488" bIns="44450">
            <a:normAutofit fontScale="90000"/>
          </a:bodyPr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DNA Replication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27125"/>
            <a:ext cx="8305800" cy="1920875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Two strands open forming </a:t>
            </a:r>
            <a:r>
              <a:rPr lang="en-US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Replication Forks (Y-shaped region)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New strands grow at the forks</a:t>
            </a:r>
            <a:endParaRPr lang="en-US" sz="2800" b="1" dirty="0" smtClean="0">
              <a:solidFill>
                <a:srgbClr val="A50021"/>
              </a:solidFill>
              <a:latin typeface="Comic Sans MS" pitchFamily="66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4313" y="3719513"/>
            <a:ext cx="8816975" cy="3121025"/>
            <a:chOff x="135" y="2343"/>
            <a:chExt cx="5554" cy="1966"/>
          </a:xfrm>
        </p:grpSpPr>
        <p:sp>
          <p:nvSpPr>
            <p:cNvPr id="30727" name="Line 5"/>
            <p:cNvSpPr>
              <a:spLocks noChangeShapeType="1"/>
            </p:cNvSpPr>
            <p:nvPr/>
          </p:nvSpPr>
          <p:spPr bwMode="auto">
            <a:xfrm>
              <a:off x="400" y="3360"/>
              <a:ext cx="23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8" name="Line 6"/>
            <p:cNvSpPr>
              <a:spLocks noChangeShapeType="1"/>
            </p:cNvSpPr>
            <p:nvPr/>
          </p:nvSpPr>
          <p:spPr bwMode="auto">
            <a:xfrm>
              <a:off x="400" y="3696"/>
              <a:ext cx="236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29" name="Line 7"/>
            <p:cNvSpPr>
              <a:spLocks noChangeShapeType="1"/>
            </p:cNvSpPr>
            <p:nvPr/>
          </p:nvSpPr>
          <p:spPr bwMode="auto">
            <a:xfrm>
              <a:off x="52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Line 8"/>
            <p:cNvSpPr>
              <a:spLocks noChangeShapeType="1"/>
            </p:cNvSpPr>
            <p:nvPr/>
          </p:nvSpPr>
          <p:spPr bwMode="auto">
            <a:xfrm>
              <a:off x="124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1" name="Line 9"/>
            <p:cNvSpPr>
              <a:spLocks noChangeShapeType="1"/>
            </p:cNvSpPr>
            <p:nvPr/>
          </p:nvSpPr>
          <p:spPr bwMode="auto">
            <a:xfrm>
              <a:off x="76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2" name="Line 10"/>
            <p:cNvSpPr>
              <a:spLocks noChangeShapeType="1"/>
            </p:cNvSpPr>
            <p:nvPr/>
          </p:nvSpPr>
          <p:spPr bwMode="auto">
            <a:xfrm>
              <a:off x="100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Line 11"/>
            <p:cNvSpPr>
              <a:spLocks noChangeShapeType="1"/>
            </p:cNvSpPr>
            <p:nvPr/>
          </p:nvSpPr>
          <p:spPr bwMode="auto">
            <a:xfrm>
              <a:off x="196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4" name="Line 12"/>
            <p:cNvSpPr>
              <a:spLocks noChangeShapeType="1"/>
            </p:cNvSpPr>
            <p:nvPr/>
          </p:nvSpPr>
          <p:spPr bwMode="auto">
            <a:xfrm>
              <a:off x="148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5" name="Line 13"/>
            <p:cNvSpPr>
              <a:spLocks noChangeShapeType="1"/>
            </p:cNvSpPr>
            <p:nvPr/>
          </p:nvSpPr>
          <p:spPr bwMode="auto">
            <a:xfrm>
              <a:off x="244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6" name="Line 14"/>
            <p:cNvSpPr>
              <a:spLocks noChangeShapeType="1"/>
            </p:cNvSpPr>
            <p:nvPr/>
          </p:nvSpPr>
          <p:spPr bwMode="auto">
            <a:xfrm>
              <a:off x="268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7" name="Line 15"/>
            <p:cNvSpPr>
              <a:spLocks noChangeShapeType="1"/>
            </p:cNvSpPr>
            <p:nvPr/>
          </p:nvSpPr>
          <p:spPr bwMode="auto">
            <a:xfrm>
              <a:off x="220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8" name="Line 16"/>
            <p:cNvSpPr>
              <a:spLocks noChangeShapeType="1"/>
            </p:cNvSpPr>
            <p:nvPr/>
          </p:nvSpPr>
          <p:spPr bwMode="auto">
            <a:xfrm>
              <a:off x="1728" y="3376"/>
              <a:ext cx="0" cy="3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Line 17"/>
            <p:cNvSpPr>
              <a:spLocks noChangeShapeType="1"/>
            </p:cNvSpPr>
            <p:nvPr/>
          </p:nvSpPr>
          <p:spPr bwMode="auto">
            <a:xfrm flipV="1">
              <a:off x="2784" y="2624"/>
              <a:ext cx="2528" cy="7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0" name="Line 18"/>
            <p:cNvSpPr>
              <a:spLocks noChangeShapeType="1"/>
            </p:cNvSpPr>
            <p:nvPr/>
          </p:nvSpPr>
          <p:spPr bwMode="auto">
            <a:xfrm>
              <a:off x="2771" y="3694"/>
              <a:ext cx="2570" cy="43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1" name="Line 19"/>
            <p:cNvSpPr>
              <a:spLocks noChangeShapeType="1"/>
            </p:cNvSpPr>
            <p:nvPr/>
          </p:nvSpPr>
          <p:spPr bwMode="auto">
            <a:xfrm>
              <a:off x="2944" y="3328"/>
              <a:ext cx="16" cy="1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Line 20"/>
            <p:cNvSpPr>
              <a:spLocks noChangeShapeType="1"/>
            </p:cNvSpPr>
            <p:nvPr/>
          </p:nvSpPr>
          <p:spPr bwMode="auto">
            <a:xfrm>
              <a:off x="3168" y="3264"/>
              <a:ext cx="16" cy="1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Line 21"/>
            <p:cNvSpPr>
              <a:spLocks noChangeShapeType="1"/>
            </p:cNvSpPr>
            <p:nvPr/>
          </p:nvSpPr>
          <p:spPr bwMode="auto">
            <a:xfrm>
              <a:off x="3744" y="3072"/>
              <a:ext cx="16" cy="1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4" name="Line 22"/>
            <p:cNvSpPr>
              <a:spLocks noChangeShapeType="1"/>
            </p:cNvSpPr>
            <p:nvPr/>
          </p:nvSpPr>
          <p:spPr bwMode="auto">
            <a:xfrm>
              <a:off x="3456" y="3168"/>
              <a:ext cx="16" cy="1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5" name="Line 23"/>
            <p:cNvSpPr>
              <a:spLocks noChangeShapeType="1"/>
            </p:cNvSpPr>
            <p:nvPr/>
          </p:nvSpPr>
          <p:spPr bwMode="auto">
            <a:xfrm>
              <a:off x="4032" y="2976"/>
              <a:ext cx="16" cy="1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24"/>
            <p:cNvSpPr>
              <a:spLocks noChangeShapeType="1"/>
            </p:cNvSpPr>
            <p:nvPr/>
          </p:nvSpPr>
          <p:spPr bwMode="auto">
            <a:xfrm>
              <a:off x="4320" y="2928"/>
              <a:ext cx="16" cy="1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5"/>
            <p:cNvSpPr>
              <a:spLocks noChangeShapeType="1"/>
            </p:cNvSpPr>
            <p:nvPr/>
          </p:nvSpPr>
          <p:spPr bwMode="auto">
            <a:xfrm>
              <a:off x="4608" y="2832"/>
              <a:ext cx="16" cy="1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Line 26"/>
            <p:cNvSpPr>
              <a:spLocks noChangeShapeType="1"/>
            </p:cNvSpPr>
            <p:nvPr/>
          </p:nvSpPr>
          <p:spPr bwMode="auto">
            <a:xfrm>
              <a:off x="4896" y="2736"/>
              <a:ext cx="16" cy="1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Line 27"/>
            <p:cNvSpPr>
              <a:spLocks noChangeShapeType="1"/>
            </p:cNvSpPr>
            <p:nvPr/>
          </p:nvSpPr>
          <p:spPr bwMode="auto">
            <a:xfrm>
              <a:off x="5136" y="2688"/>
              <a:ext cx="16" cy="1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Line 28"/>
            <p:cNvSpPr>
              <a:spLocks noChangeShapeType="1"/>
            </p:cNvSpPr>
            <p:nvPr/>
          </p:nvSpPr>
          <p:spPr bwMode="auto">
            <a:xfrm flipV="1">
              <a:off x="2944" y="3536"/>
              <a:ext cx="16" cy="1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1" name="Line 29"/>
            <p:cNvSpPr>
              <a:spLocks noChangeShapeType="1"/>
            </p:cNvSpPr>
            <p:nvPr/>
          </p:nvSpPr>
          <p:spPr bwMode="auto">
            <a:xfrm flipV="1">
              <a:off x="3184" y="3584"/>
              <a:ext cx="16" cy="1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2" name="Line 30"/>
            <p:cNvSpPr>
              <a:spLocks noChangeShapeType="1"/>
            </p:cNvSpPr>
            <p:nvPr/>
          </p:nvSpPr>
          <p:spPr bwMode="auto">
            <a:xfrm flipV="1">
              <a:off x="3472" y="3632"/>
              <a:ext cx="16" cy="1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3" name="Line 31"/>
            <p:cNvSpPr>
              <a:spLocks noChangeShapeType="1"/>
            </p:cNvSpPr>
            <p:nvPr/>
          </p:nvSpPr>
          <p:spPr bwMode="auto">
            <a:xfrm flipV="1">
              <a:off x="3760" y="3680"/>
              <a:ext cx="16" cy="1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Line 32"/>
            <p:cNvSpPr>
              <a:spLocks noChangeShapeType="1"/>
            </p:cNvSpPr>
            <p:nvPr/>
          </p:nvSpPr>
          <p:spPr bwMode="auto">
            <a:xfrm flipV="1">
              <a:off x="4000" y="3728"/>
              <a:ext cx="16" cy="1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Line 33"/>
            <p:cNvSpPr>
              <a:spLocks noChangeShapeType="1"/>
            </p:cNvSpPr>
            <p:nvPr/>
          </p:nvSpPr>
          <p:spPr bwMode="auto">
            <a:xfrm flipV="1">
              <a:off x="5152" y="3920"/>
              <a:ext cx="16" cy="1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6" name="Line 34"/>
            <p:cNvSpPr>
              <a:spLocks noChangeShapeType="1"/>
            </p:cNvSpPr>
            <p:nvPr/>
          </p:nvSpPr>
          <p:spPr bwMode="auto">
            <a:xfrm flipV="1">
              <a:off x="4864" y="3872"/>
              <a:ext cx="16" cy="1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7" name="Line 35"/>
            <p:cNvSpPr>
              <a:spLocks noChangeShapeType="1"/>
            </p:cNvSpPr>
            <p:nvPr/>
          </p:nvSpPr>
          <p:spPr bwMode="auto">
            <a:xfrm flipV="1">
              <a:off x="4576" y="3824"/>
              <a:ext cx="16" cy="1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6"/>
            <p:cNvSpPr>
              <a:spLocks noChangeShapeType="1"/>
            </p:cNvSpPr>
            <p:nvPr/>
          </p:nvSpPr>
          <p:spPr bwMode="auto">
            <a:xfrm flipV="1">
              <a:off x="4288" y="3776"/>
              <a:ext cx="16" cy="1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4455" y="3207"/>
              <a:ext cx="1106" cy="5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b="1">
                  <a:solidFill>
                    <a:srgbClr val="00279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Replication</a:t>
              </a:r>
            </a:p>
            <a:p>
              <a:pPr eaLnBrk="0" hangingPunct="0">
                <a:defRPr/>
              </a:pPr>
              <a:r>
                <a:rPr lang="en-US" b="1">
                  <a:solidFill>
                    <a:srgbClr val="00279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Fork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375" y="3063"/>
              <a:ext cx="226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b="1">
                  <a:solidFill>
                    <a:srgbClr val="B5006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pitchFamily="66" charset="0"/>
                </a:rPr>
                <a:t>Parental DNA Molecule</a:t>
              </a:r>
            </a:p>
          </p:txBody>
        </p:sp>
        <p:sp>
          <p:nvSpPr>
            <p:cNvPr id="30761" name="AutoShape 39"/>
            <p:cNvSpPr>
              <a:spLocks noChangeArrowheads="1"/>
            </p:cNvSpPr>
            <p:nvPr/>
          </p:nvSpPr>
          <p:spPr bwMode="auto">
            <a:xfrm flipH="1">
              <a:off x="3944" y="3320"/>
              <a:ext cx="416" cy="320"/>
            </a:xfrm>
            <a:prstGeom prst="rightArrow">
              <a:avLst>
                <a:gd name="adj1" fmla="val 75000"/>
                <a:gd name="adj2" fmla="val 65006"/>
              </a:avLst>
            </a:prstGeom>
            <a:solidFill>
              <a:schemeClr val="accent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2" name="Rectangle 40"/>
            <p:cNvSpPr>
              <a:spLocks noChangeArrowheads="1"/>
            </p:cNvSpPr>
            <p:nvPr/>
          </p:nvSpPr>
          <p:spPr bwMode="auto">
            <a:xfrm>
              <a:off x="5367" y="2343"/>
              <a:ext cx="27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latin typeface="Comic Sans MS" pitchFamily="66" charset="0"/>
                </a:rPr>
                <a:t>3’</a:t>
              </a:r>
            </a:p>
          </p:txBody>
        </p:sp>
        <p:sp>
          <p:nvSpPr>
            <p:cNvPr id="30763" name="Rectangle 41"/>
            <p:cNvSpPr>
              <a:spLocks noChangeArrowheads="1"/>
            </p:cNvSpPr>
            <p:nvPr/>
          </p:nvSpPr>
          <p:spPr bwMode="auto">
            <a:xfrm>
              <a:off x="135" y="3159"/>
              <a:ext cx="27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latin typeface="Comic Sans MS" pitchFamily="66" charset="0"/>
                </a:rPr>
                <a:t>5’</a:t>
              </a:r>
            </a:p>
          </p:txBody>
        </p:sp>
        <p:sp>
          <p:nvSpPr>
            <p:cNvPr id="30764" name="Rectangle 42"/>
            <p:cNvSpPr>
              <a:spLocks noChangeArrowheads="1"/>
            </p:cNvSpPr>
            <p:nvPr/>
          </p:nvSpPr>
          <p:spPr bwMode="auto">
            <a:xfrm>
              <a:off x="135" y="3591"/>
              <a:ext cx="27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latin typeface="Comic Sans MS" pitchFamily="66" charset="0"/>
                </a:rPr>
                <a:t>3’</a:t>
              </a:r>
            </a:p>
          </p:txBody>
        </p:sp>
        <p:sp>
          <p:nvSpPr>
            <p:cNvPr id="30765" name="Rectangle 43"/>
            <p:cNvSpPr>
              <a:spLocks noChangeArrowheads="1"/>
            </p:cNvSpPr>
            <p:nvPr/>
          </p:nvSpPr>
          <p:spPr bwMode="auto">
            <a:xfrm>
              <a:off x="5415" y="4023"/>
              <a:ext cx="27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b="1">
                  <a:latin typeface="Comic Sans MS" pitchFamily="66" charset="0"/>
                </a:rPr>
                <a:t>5’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234153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/>
          <a:lstStyle/>
          <a:p>
            <a:pPr eaLnBrk="1" hangingPunct="1"/>
            <a:r>
              <a:rPr lang="en-US" dirty="0" smtClean="0"/>
              <a:t>Unwinding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8229600" cy="3048000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DNA </a:t>
            </a:r>
            <a:r>
              <a:rPr lang="en-US" dirty="0" err="1" smtClean="0">
                <a:solidFill>
                  <a:srgbClr val="FF0000"/>
                </a:solidFill>
              </a:rPr>
              <a:t>Helicase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unwinds/unzips DNA strand</a:t>
            </a:r>
          </a:p>
          <a:p>
            <a:pPr marL="914400" lvl="1" indent="-514350" eaLnBrk="1" hangingPunct="1">
              <a:buFont typeface="Arial" charset="0"/>
              <a:buAutoNum type="alphaUcPeriod"/>
            </a:pPr>
            <a:r>
              <a:rPr lang="en-US" dirty="0" smtClean="0"/>
              <a:t>Hydrogen bonds are broken</a:t>
            </a:r>
          </a:p>
          <a:p>
            <a:pPr marL="914400" lvl="1" indent="-514350" eaLnBrk="1" hangingPunct="1">
              <a:buFont typeface="Arial" charset="0"/>
              <a:buAutoNum type="alphaUcPeriod"/>
            </a:pPr>
            <a:endParaRPr lang="en-US" dirty="0" smtClean="0"/>
          </a:p>
          <a:p>
            <a:pPr marL="514350" indent="-514350" eaLnBrk="1" hangingPunct="1">
              <a:buFont typeface="Arial" charset="0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RNA </a:t>
            </a:r>
            <a:r>
              <a:rPr lang="en-US" dirty="0" err="1" smtClean="0">
                <a:solidFill>
                  <a:srgbClr val="FF0000"/>
                </a:solidFill>
              </a:rPr>
              <a:t>Primase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adds a starter segment to each strand</a:t>
            </a:r>
          </a:p>
        </p:txBody>
      </p:sp>
      <p:pic>
        <p:nvPicPr>
          <p:cNvPr id="4" name="Picture 5" descr="Breaking of hydrogen bonds between bases"/>
          <p:cNvPicPr>
            <a:picLocks noChangeAspect="1" noChangeArrowheads="1"/>
          </p:cNvPicPr>
          <p:nvPr/>
        </p:nvPicPr>
        <p:blipFill>
          <a:blip r:embed="rId2" cstate="print"/>
          <a:srcRect t="9334" r="14166" b="16000"/>
          <a:stretch>
            <a:fillRect/>
          </a:stretch>
        </p:blipFill>
        <p:spPr bwMode="auto">
          <a:xfrm>
            <a:off x="533400" y="3962400"/>
            <a:ext cx="2978401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Binding of RNA Primase"/>
          <p:cNvPicPr>
            <a:picLocks noChangeAspect="1" noChangeArrowheads="1"/>
          </p:cNvPicPr>
          <p:nvPr/>
        </p:nvPicPr>
        <p:blipFill>
          <a:blip r:embed="rId3" cstate="print"/>
          <a:srcRect l="3017" t="8350" r="3448" b="17332"/>
          <a:stretch>
            <a:fillRect/>
          </a:stretch>
        </p:blipFill>
        <p:spPr bwMode="auto">
          <a:xfrm>
            <a:off x="4495800" y="4191000"/>
            <a:ext cx="2971800" cy="2361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Base Pairing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Steps</a:t>
            </a:r>
          </a:p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</a:rPr>
              <a:t>DNA Polymerase </a:t>
            </a:r>
            <a:r>
              <a:rPr lang="en-US" dirty="0" smtClean="0"/>
              <a:t>adds nucleotides to DNA strands</a:t>
            </a:r>
          </a:p>
          <a:p>
            <a:pPr lvl="1"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DNA polymerase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can only add nucleotides to the </a:t>
            </a:r>
            <a:r>
              <a:rPr lang="en-US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3’ end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of the DNA </a:t>
            </a:r>
          </a:p>
          <a:p>
            <a:pPr lvl="1">
              <a:defRPr/>
            </a:pP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This causes the </a:t>
            </a:r>
            <a:r>
              <a:rPr lang="en-US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NEW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strand to be built in a </a:t>
            </a:r>
            <a:r>
              <a:rPr lang="en-US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5’ to 3’ direction</a:t>
            </a:r>
          </a:p>
          <a:p>
            <a:pPr marL="1188720" lvl="2" indent="-514350">
              <a:buFont typeface="Arial" charset="0"/>
              <a:buAutoNum type="alphaUcPeriod"/>
              <a:defRPr/>
            </a:pPr>
            <a:r>
              <a:rPr lang="en-US" dirty="0" smtClean="0"/>
              <a:t>Adds a 5’ </a:t>
            </a:r>
          </a:p>
          <a:p>
            <a:pPr marL="400050" lvl="1" indent="0" eaLnBrk="1" hangingPunct="1">
              <a:buNone/>
              <a:defRPr/>
            </a:pPr>
            <a:r>
              <a:rPr lang="en-US" dirty="0" smtClean="0"/>
              <a:t>Q: Will the strands be identical?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Leading Strand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752600"/>
          </a:xfrm>
        </p:spPr>
        <p:txBody>
          <a:bodyPr/>
          <a:lstStyle/>
          <a:p>
            <a:r>
              <a:rPr lang="en-US" smtClean="0"/>
              <a:t>Replicated as the DNA unwinds</a:t>
            </a:r>
          </a:p>
          <a:p>
            <a:endParaRPr lang="en-US" smtClean="0"/>
          </a:p>
          <a:p>
            <a:r>
              <a:rPr lang="en-US" smtClean="0"/>
              <a:t>New nucleotides are added continuously</a:t>
            </a:r>
          </a:p>
          <a:p>
            <a:endParaRPr lang="en-US" smtClean="0"/>
          </a:p>
        </p:txBody>
      </p:sp>
      <p:pic>
        <p:nvPicPr>
          <p:cNvPr id="12292" name="Picture 2" descr="Elongation Process"/>
          <p:cNvPicPr>
            <a:picLocks noChangeAspect="1" noChangeArrowheads="1"/>
          </p:cNvPicPr>
          <p:nvPr/>
        </p:nvPicPr>
        <p:blipFill>
          <a:blip r:embed="rId2" cstate="print"/>
          <a:srcRect t="8000" b="12000"/>
          <a:stretch>
            <a:fillRect/>
          </a:stretch>
        </p:blipFill>
        <p:spPr bwMode="auto">
          <a:xfrm>
            <a:off x="2514600" y="3124200"/>
            <a:ext cx="44767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http://www.contexo.info/DNA_Basics/images/RepFork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0"/>
            <a:ext cx="831271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760</TotalTime>
  <Words>315</Words>
  <Application>Microsoft Office PowerPoint</Application>
  <PresentationFormat>On-screen Show (4:3)</PresentationFormat>
  <Paragraphs>86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Schoolbook</vt:lpstr>
      <vt:lpstr>Comic Sans MS</vt:lpstr>
      <vt:lpstr>Times New Roman</vt:lpstr>
      <vt:lpstr>Wingdings</vt:lpstr>
      <vt:lpstr>Wingdings 2</vt:lpstr>
      <vt:lpstr>Oriel</vt:lpstr>
      <vt:lpstr>Who created the first model of DNA</vt:lpstr>
      <vt:lpstr>Central Dogma</vt:lpstr>
      <vt:lpstr>Semiconservative Replication</vt:lpstr>
      <vt:lpstr>Replication</vt:lpstr>
      <vt:lpstr>DNA Replication</vt:lpstr>
      <vt:lpstr>Unwinding</vt:lpstr>
      <vt:lpstr>Base Pairing</vt:lpstr>
      <vt:lpstr>Leading Strand</vt:lpstr>
      <vt:lpstr>PowerPoint Presentation</vt:lpstr>
      <vt:lpstr>Lagging Strand</vt:lpstr>
      <vt:lpstr>PowerPoint Presentation</vt:lpstr>
      <vt:lpstr>PowerPoint Presentation</vt:lpstr>
      <vt:lpstr>Joining</vt:lpstr>
      <vt:lpstr>Replication</vt:lpstr>
      <vt:lpstr>PowerPoint Presentation</vt:lpstr>
      <vt:lpstr>Prokaryote vs. Eukaryote</vt:lpstr>
      <vt:lpstr>Questions:  put on a separate sheet of paper. </vt:lpstr>
      <vt:lpstr>PowerPoint Presentation</vt:lpstr>
      <vt:lpstr>What do the following enzymes do: helicase, polymerase, ligase.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Kendrick and Lindsey</dc:creator>
  <cp:lastModifiedBy>McKenzie, Peter</cp:lastModifiedBy>
  <cp:revision>75</cp:revision>
  <cp:lastPrinted>2013-04-25T15:10:19Z</cp:lastPrinted>
  <dcterms:created xsi:type="dcterms:W3CDTF">2010-10-26T23:31:04Z</dcterms:created>
  <dcterms:modified xsi:type="dcterms:W3CDTF">2018-01-08T18:04:24Z</dcterms:modified>
</cp:coreProperties>
</file>